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7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58" r:id="rId14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81BD"/>
    <a:srgbClr val="F79646"/>
    <a:srgbClr val="9BBB59"/>
    <a:srgbClr val="BD9B53"/>
    <a:srgbClr val="C050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67" autoAdjust="0"/>
  </p:normalViewPr>
  <p:slideViewPr>
    <p:cSldViewPr>
      <p:cViewPr varScale="1">
        <p:scale>
          <a:sx n="137" d="100"/>
          <a:sy n="137" d="100"/>
        </p:scale>
        <p:origin x="-61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E2BEE-9EEF-413B-A2FB-0FE563C0400C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8B9EA-A5EE-42A7-B026-D19F84EF93D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778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Crikvenica 1965. godine: https://www.youtube.com/watch?v=PZG44rkNe80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OPATIJA in the 50's &amp; 60's (amazing video)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hr-HR" dirty="0" smtClean="0"/>
              <a:t>https://www.youtube.com/watch?v=632KIwkbh4I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https://www.visitopatija.com/povijest-c302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9533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https://hrturizam.hr/resume-2019-godine-ostvareno-21-milijuna-dolazaka-i-1086-milijuna-nocenja/</a:t>
            </a:r>
          </a:p>
          <a:p>
            <a:r>
              <a:rPr lang="hr-HR" dirty="0" smtClean="0"/>
              <a:t>https://www.dzs.hr/Hrv_Eng/publication/2019/04-03-02_01_2019.htm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6668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https://croatia.eu/index.php?view=article&amp;id=32&amp;lang=1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0163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https://www.udrugaturizma.hr/hrvatski-turizam-u-brojkama/</a:t>
            </a:r>
          </a:p>
          <a:p>
            <a:r>
              <a:rPr lang="hr-HR" dirty="0" smtClean="0"/>
              <a:t>https://croatia.eu/index.php?view=article&amp;lang=1&amp;id=34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3784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https://www.htz.hr/hr-HR/informacije-o-trzistima/analize-s-podrucja-turizma/turizam-u-brojkama</a:t>
            </a:r>
          </a:p>
          <a:p>
            <a:r>
              <a:rPr lang="hr-HR" dirty="0" smtClean="0"/>
              <a:t>http://www.iztzg.hr/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4097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7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hr/Hrv_Eng/publication/2019/04-03-02_01_2019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Turizam je najvažniji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484784"/>
            <a:ext cx="3034680" cy="3528393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Koliki udio zaposlenih u Hrvatskoj radi u tercijarnom sektoru?</a:t>
            </a:r>
          </a:p>
          <a:p>
            <a:r>
              <a:rPr lang="hr-HR" dirty="0" smtClean="0"/>
              <a:t>Koje su najvažnije djelatnosti tercijarnog sektora?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3969" y="1588015"/>
            <a:ext cx="5776367" cy="31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0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49307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19622"/>
            <a:ext cx="5194920" cy="1937677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Navedite glavne prirodne preduvjete za razvoj turizma u Hrvatskoj.</a:t>
            </a:r>
          </a:p>
          <a:p>
            <a:r>
              <a:rPr lang="hr-HR" dirty="0" smtClean="0"/>
              <a:t>Opišite društvene preduvjete za razvoj turizma u Hrvatskoj.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9823"/>
            <a:ext cx="2798243" cy="18525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228" y="789839"/>
            <a:ext cx="2991376" cy="164015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/>
          <a:srcRect l="3630" t="14549" r="-3630" b="-2418"/>
          <a:stretch/>
        </p:blipFill>
        <p:spPr>
          <a:xfrm>
            <a:off x="7082963" y="2514982"/>
            <a:ext cx="1983641" cy="13046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/>
          <a:srcRect l="-45" t="22989" r="45" b="23369"/>
          <a:stretch/>
        </p:blipFill>
        <p:spPr>
          <a:xfrm>
            <a:off x="5736620" y="3889778"/>
            <a:ext cx="3329984" cy="118489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/>
          <a:srcRect t="2405" r="9890" b="15759"/>
          <a:stretch/>
        </p:blipFill>
        <p:spPr>
          <a:xfrm>
            <a:off x="3050285" y="3219823"/>
            <a:ext cx="2533915" cy="153570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5" y="2514982"/>
            <a:ext cx="1158292" cy="12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6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Opišite što to turiste privlači u Hrvatsku.</a:t>
            </a:r>
          </a:p>
          <a:p>
            <a:r>
              <a:rPr lang="hr-HR" dirty="0" smtClean="0"/>
              <a:t>Opišite kako turizam potiče razvoj drugih djelatnosti.</a:t>
            </a:r>
          </a:p>
          <a:p>
            <a:r>
              <a:rPr lang="hr-HR" dirty="0" smtClean="0"/>
              <a:t>Koji je najveći nedostatak turizma u Hrvatskoj?</a:t>
            </a:r>
          </a:p>
          <a:p>
            <a:r>
              <a:rPr lang="hr-HR" dirty="0" smtClean="0"/>
              <a:t>Koje su najposjećenije turističke destinacije u Hrvatskoj?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5971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915566"/>
            <a:ext cx="3452036" cy="4227934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Duga tradicija turizma u Hrvatskoj </a:t>
            </a:r>
          </a:p>
          <a:p>
            <a:r>
              <a:rPr lang="hr-HR" dirty="0" smtClean="0"/>
              <a:t>19. stoljeće – prvi pisani vodiči, osnivanje prvih turističkih organizacija, turistička statistika</a:t>
            </a:r>
          </a:p>
          <a:p>
            <a:r>
              <a:rPr lang="hr-HR" dirty="0" smtClean="0"/>
              <a:t>1884. – prvi hotel – hotel Kvarner</a:t>
            </a:r>
          </a:p>
          <a:p>
            <a:r>
              <a:rPr lang="hr-HR" dirty="0" smtClean="0"/>
              <a:t>1960-ih – suvremeni turizam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/>
          <a:srcRect t="-922" b="18215"/>
          <a:stretch/>
        </p:blipFill>
        <p:spPr>
          <a:xfrm>
            <a:off x="3656204" y="771550"/>
            <a:ext cx="5431993" cy="40196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355726"/>
            <a:ext cx="2698983" cy="228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095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Turizam danas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538736" cy="3384377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18 milijuna turista godišnje (90% stranaca)</a:t>
            </a:r>
          </a:p>
          <a:p>
            <a:r>
              <a:rPr lang="hr-HR" dirty="0"/>
              <a:t>90 milijuna </a:t>
            </a:r>
            <a:r>
              <a:rPr lang="hr-HR" dirty="0">
                <a:hlinkClick r:id="rId3"/>
              </a:rPr>
              <a:t>noćenja</a:t>
            </a:r>
            <a:r>
              <a:rPr lang="hr-HR" dirty="0"/>
              <a:t> </a:t>
            </a:r>
            <a:r>
              <a:rPr lang="hr-HR" i="1" dirty="0"/>
              <a:t>(Zašto je podatak o broju noćenja važniji</a:t>
            </a:r>
            <a:r>
              <a:rPr lang="hr-HR" i="1" dirty="0" smtClean="0"/>
              <a:t>? Koje su države prema broju noćenja najvažnije?)</a:t>
            </a:r>
            <a:endParaRPr lang="hr-HR" i="1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275606"/>
            <a:ext cx="4958316" cy="33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Najsnažniji je tercijarni sektor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702069"/>
            <a:ext cx="3312368" cy="3441431"/>
          </a:xfrm>
        </p:spPr>
        <p:txBody>
          <a:bodyPr>
            <a:normAutofit/>
          </a:bodyPr>
          <a:lstStyle/>
          <a:p>
            <a:r>
              <a:rPr lang="hr-HR" b="1" dirty="0" smtClean="0"/>
              <a:t>2/3 BDP-a</a:t>
            </a:r>
          </a:p>
          <a:p>
            <a:r>
              <a:rPr lang="hr-HR" sz="2800" dirty="0" smtClean="0"/>
              <a:t>Turizam, promet i trgovina – najvažnije djelatnosti u tercijarnom sektoru</a:t>
            </a:r>
            <a:endParaRPr lang="hr-HR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4145" y="1702069"/>
            <a:ext cx="5776367" cy="317952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572000" y="1995686"/>
            <a:ext cx="479672" cy="1800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5508104" y="1995686"/>
            <a:ext cx="504056" cy="1800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8992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Turizam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094" y="1419622"/>
            <a:ext cx="3819834" cy="3723877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Najvažnija djelatnost za hrvatsko gospodarstvo</a:t>
            </a:r>
          </a:p>
          <a:p>
            <a:r>
              <a:rPr lang="hr-HR" dirty="0" smtClean="0"/>
              <a:t>20% BNP-a</a:t>
            </a:r>
          </a:p>
          <a:p>
            <a:r>
              <a:rPr lang="hr-HR" dirty="0" smtClean="0"/>
              <a:t>Glavni prirodni preduvjeti za razvoj turizma: </a:t>
            </a:r>
            <a:r>
              <a:rPr lang="hr-HR" b="1" dirty="0"/>
              <a:t>o</a:t>
            </a:r>
            <a:r>
              <a:rPr lang="hr-HR" b="1" dirty="0" smtClean="0"/>
              <a:t>čuvana </a:t>
            </a:r>
            <a:r>
              <a:rPr lang="hr-HR" b="1" dirty="0"/>
              <a:t>priroda s mnogim zaštićenim područjima, ugodno podneblje i prirodne ljepote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r="9773"/>
          <a:stretch/>
        </p:blipFill>
        <p:spPr>
          <a:xfrm>
            <a:off x="3992526" y="1026624"/>
            <a:ext cx="4971962" cy="36482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/>
          <a:srcRect r="9890"/>
          <a:stretch/>
        </p:blipFill>
        <p:spPr>
          <a:xfrm>
            <a:off x="3963383" y="1023578"/>
            <a:ext cx="5001105" cy="37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6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607095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Društveni preduvjeti za razvoj turizma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610744" cy="3384377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Povoljan geografski položaj</a:t>
            </a:r>
          </a:p>
          <a:p>
            <a:r>
              <a:rPr lang="hr-HR" dirty="0" smtClean="0"/>
              <a:t>Bogata kulturna baština</a:t>
            </a:r>
          </a:p>
          <a:p>
            <a:r>
              <a:rPr lang="hr-HR" dirty="0" smtClean="0"/>
              <a:t>Obrazovani i stručni djelatnici	</a:t>
            </a:r>
          </a:p>
          <a:p>
            <a:r>
              <a:rPr lang="hr-HR" dirty="0" smtClean="0"/>
              <a:t>Bogata i raznovrsna ponuda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327868"/>
            <a:ext cx="4718933" cy="3425033"/>
          </a:xfrm>
          <a:prstGeom prst="rect">
            <a:avLst/>
          </a:prstGeom>
        </p:spPr>
      </p:pic>
      <p:sp>
        <p:nvSpPr>
          <p:cNvPr id="5" name="Strelica udesno 4"/>
          <p:cNvSpPr/>
          <p:nvPr/>
        </p:nvSpPr>
        <p:spPr>
          <a:xfrm rot="13465163">
            <a:off x="5078589" y="1754941"/>
            <a:ext cx="864096" cy="3600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trelica udesno 5"/>
          <p:cNvSpPr/>
          <p:nvPr/>
        </p:nvSpPr>
        <p:spPr>
          <a:xfrm rot="15078470">
            <a:off x="5685064" y="1497055"/>
            <a:ext cx="615490" cy="3600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trelica udesno 6"/>
          <p:cNvSpPr/>
          <p:nvPr/>
        </p:nvSpPr>
        <p:spPr>
          <a:xfrm rot="11697661">
            <a:off x="4795354" y="2164878"/>
            <a:ext cx="615490" cy="3600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trelica udesno 7"/>
          <p:cNvSpPr/>
          <p:nvPr/>
        </p:nvSpPr>
        <p:spPr>
          <a:xfrm rot="18765498">
            <a:off x="6407696" y="1672142"/>
            <a:ext cx="615490" cy="3600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1998" y="1503991"/>
            <a:ext cx="4618856" cy="32111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9870" y="1327867"/>
            <a:ext cx="3802834" cy="251768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1021" y="3109550"/>
            <a:ext cx="3563888" cy="195406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/>
          <a:srcRect t="13540" r="-11739" b="18315"/>
          <a:stretch/>
        </p:blipFill>
        <p:spPr>
          <a:xfrm>
            <a:off x="4017186" y="3547661"/>
            <a:ext cx="268165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8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Društveni preduvjeti za razvoj turizma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563637"/>
            <a:ext cx="3528392" cy="3384377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Dobri smještajni kapaciteti </a:t>
            </a:r>
            <a:r>
              <a:rPr lang="hr-HR" dirty="0"/>
              <a:t>(apartmani, hoteli, kampovi, odmarališta) </a:t>
            </a:r>
            <a:endParaRPr lang="hr-HR" dirty="0" smtClean="0"/>
          </a:p>
          <a:p>
            <a:r>
              <a:rPr lang="hr-HR" dirty="0"/>
              <a:t>razvijeni prometni sustav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477918"/>
            <a:ext cx="3763777" cy="251543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427734"/>
            <a:ext cx="2343955" cy="25822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/>
          <a:srcRect t="10929"/>
          <a:stretch/>
        </p:blipFill>
        <p:spPr>
          <a:xfrm>
            <a:off x="5425363" y="1452820"/>
            <a:ext cx="3498538" cy="18722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/>
          <a:srcRect l="-45" t="22989" r="45" b="23369"/>
          <a:stretch/>
        </p:blipFill>
        <p:spPr>
          <a:xfrm>
            <a:off x="3851920" y="3166581"/>
            <a:ext cx="424972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1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 smtClean="0"/>
              <a:t>Najvažnije turističke destinacije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84785"/>
            <a:ext cx="5987008" cy="3535238"/>
          </a:xfrm>
        </p:spPr>
        <p:txBody>
          <a:bodyPr>
            <a:normAutofit/>
          </a:bodyPr>
          <a:lstStyle/>
          <a:p>
            <a:r>
              <a:rPr lang="hr-HR" dirty="0" smtClean="0"/>
              <a:t>Obala (Istra, Kvarner i Dalmacija)</a:t>
            </a:r>
          </a:p>
          <a:p>
            <a:r>
              <a:rPr lang="hr-HR" dirty="0" smtClean="0"/>
              <a:t>Nacionalni parkovi (NP Plitvička jezera, NP Krka)</a:t>
            </a:r>
          </a:p>
          <a:p>
            <a:r>
              <a:rPr lang="hr-HR" dirty="0" smtClean="0"/>
              <a:t>Gradovi (Zagreb)</a:t>
            </a:r>
          </a:p>
          <a:p>
            <a:r>
              <a:rPr lang="hr-HR" dirty="0" smtClean="0"/>
              <a:t>Seoski turizam</a:t>
            </a:r>
          </a:p>
          <a:p>
            <a:r>
              <a:rPr lang="hr-HR" dirty="0" err="1" smtClean="0">
                <a:solidFill>
                  <a:srgbClr val="FF0000"/>
                </a:solidFill>
              </a:rPr>
              <a:t>sezonalnost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805923"/>
            <a:ext cx="2376264" cy="42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2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 smtClean="0"/>
              <a:t>Kako se turizam veže za druge djelatnosti?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3" y="1563637"/>
            <a:ext cx="4712434" cy="3456385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Potiče njihov razvoj, ali i one potiču turizam</a:t>
            </a:r>
          </a:p>
          <a:p>
            <a:r>
              <a:rPr lang="hr-HR" dirty="0" smtClean="0"/>
              <a:t>Poljoprivreda</a:t>
            </a:r>
          </a:p>
          <a:p>
            <a:r>
              <a:rPr lang="hr-HR" dirty="0" smtClean="0"/>
              <a:t>Prehrambena industrija</a:t>
            </a:r>
          </a:p>
          <a:p>
            <a:r>
              <a:rPr lang="hr-HR" dirty="0" smtClean="0"/>
              <a:t>Trgovina</a:t>
            </a:r>
          </a:p>
          <a:p>
            <a:r>
              <a:rPr lang="hr-HR" dirty="0" smtClean="0"/>
              <a:t>Ugostiteljstvo</a:t>
            </a:r>
          </a:p>
          <a:p>
            <a:r>
              <a:rPr lang="hr-HR" i="1" dirty="0"/>
              <a:t>Objasnite povezanost turizma i razvoja različitih obrta, proizvodnih i uslužnih. Razmislite o još kakvim vezama (građevinarstvo, promet, kultura</a:t>
            </a:r>
            <a:r>
              <a:rPr lang="hr-HR" i="1" dirty="0" smtClean="0"/>
              <a:t>). 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1947" y="2849001"/>
            <a:ext cx="3986140" cy="21855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/>
          <a:srcRect t="11782" b="19710"/>
          <a:stretch/>
        </p:blipFill>
        <p:spPr>
          <a:xfrm>
            <a:off x="5690665" y="1563637"/>
            <a:ext cx="2988548" cy="15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22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350</Words>
  <Application>Microsoft Office PowerPoint</Application>
  <PresentationFormat>On-screen Show (16:9)</PresentationFormat>
  <Paragraphs>65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Turizam je najvažniji</vt:lpstr>
      <vt:lpstr>Slide 2</vt:lpstr>
      <vt:lpstr>Turizam danas</vt:lpstr>
      <vt:lpstr>Najsnažniji je tercijarni sektor</vt:lpstr>
      <vt:lpstr>Turizam</vt:lpstr>
      <vt:lpstr>Društveni preduvjeti za razvoj turizma</vt:lpstr>
      <vt:lpstr>Društveni preduvjeti za razvoj turizma</vt:lpstr>
      <vt:lpstr>Najvažnije turističke destinacije</vt:lpstr>
      <vt:lpstr>Kako se turizam veže za druge djelatnosti?</vt:lpstr>
      <vt:lpstr>Ponavljanje</vt:lpstr>
      <vt:lpstr>Ponavljanje</vt:lpstr>
      <vt:lpstr>Ponavljanje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52</cp:revision>
  <dcterms:created xsi:type="dcterms:W3CDTF">2019-03-27T12:00:31Z</dcterms:created>
  <dcterms:modified xsi:type="dcterms:W3CDTF">2021-03-01T12:43:59Z</dcterms:modified>
</cp:coreProperties>
</file>